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8" r:id="rId3"/>
    <p:sldId id="257" r:id="rId4"/>
    <p:sldId id="259" r:id="rId5"/>
    <p:sldId id="263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74" r:id="rId14"/>
    <p:sldId id="269" r:id="rId15"/>
    <p:sldId id="331" r:id="rId16"/>
    <p:sldId id="270" r:id="rId17"/>
    <p:sldId id="271" r:id="rId18"/>
    <p:sldId id="276" r:id="rId19"/>
    <p:sldId id="272" r:id="rId20"/>
    <p:sldId id="330" r:id="rId21"/>
    <p:sldId id="332" r:id="rId22"/>
    <p:sldId id="333" r:id="rId23"/>
    <p:sldId id="277" r:id="rId24"/>
    <p:sldId id="278" r:id="rId25"/>
    <p:sldId id="334" r:id="rId26"/>
    <p:sldId id="336" r:id="rId27"/>
    <p:sldId id="292" r:id="rId28"/>
    <p:sldId id="337" r:id="rId29"/>
    <p:sldId id="338" r:id="rId30"/>
    <p:sldId id="339" r:id="rId31"/>
    <p:sldId id="295" r:id="rId32"/>
    <p:sldId id="34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6" r:id="rId44"/>
    <p:sldId id="297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9" r:id="rId57"/>
    <p:sldId id="345" r:id="rId58"/>
    <p:sldId id="320" r:id="rId59"/>
    <p:sldId id="321" r:id="rId60"/>
    <p:sldId id="344" r:id="rId61"/>
    <p:sldId id="322" r:id="rId62"/>
    <p:sldId id="323" r:id="rId63"/>
    <p:sldId id="324" r:id="rId64"/>
    <p:sldId id="341" r:id="rId65"/>
    <p:sldId id="342" r:id="rId66"/>
    <p:sldId id="343" r:id="rId67"/>
    <p:sldId id="325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4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2" autoAdjust="0"/>
    <p:restoredTop sz="94660"/>
  </p:normalViewPr>
  <p:slideViewPr>
    <p:cSldViewPr>
      <p:cViewPr>
        <p:scale>
          <a:sx n="75" d="100"/>
          <a:sy n="75" d="100"/>
        </p:scale>
        <p:origin x="-13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1A74-33A0-474B-94C8-45A98BBFED16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C2ED-098E-4509-8141-EB33D15209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9575F-5591-4F62-BE51-DDE8C66037E9}" type="slidenum">
              <a:rPr lang="en-GB"/>
              <a:pPr/>
              <a:t>16</a:t>
            </a:fld>
            <a:endParaRPr lang="en-GB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896D8-5B50-4341-B6B3-4A38C8E29C6F}" type="slidenum">
              <a:rPr lang="en-GB"/>
              <a:pPr/>
              <a:t>17</a:t>
            </a:fld>
            <a:endParaRPr lang="en-GB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66845-C6FF-4271-8616-A7735173D88D}" type="slidenum">
              <a:rPr lang="en-GB"/>
              <a:pPr/>
              <a:t>28</a:t>
            </a:fld>
            <a:endParaRPr lang="en-GB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EC45-92F6-4FB4-82D2-4EE96BC6B9F4}" type="datetimeFigureOut">
              <a:rPr lang="en-US" smtClean="0"/>
              <a:pPr/>
              <a:t>11/6/2014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0F21-CE40-48E6-A079-6692B74C8ED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ccd.v74:1/issuetoc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.in/url?sa=i&amp;rct=j&amp;q=&amp;esrc=s&amp;frm=1&amp;source=images&amp;cd=&amp;cad=rja&amp;docid=Ai6uYVV9k-Fr0M&amp;tbnid=71_5-MPXEuXGlM:&amp;ved=0CAUQjRw&amp;url=http://michaelbabwahsingh.com/tag/problem-solving/&amp;ei=JL5IUfKNL8i0iQf324CQBw&amp;bvm=bv.43828540,d.bmk&amp;psig=AFQjCNGL2DkcdEKhUaYxdM-uoUTs61oPig&amp;ust=1363807708523255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PERCUTANEOUS MANAGEMENT OF MITRAL REGURGITATION</a:t>
            </a:r>
            <a:endParaRPr lang="en-IN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942" y="5643578"/>
            <a:ext cx="3714776" cy="928694"/>
          </a:xfrm>
        </p:spPr>
        <p:txBody>
          <a:bodyPr/>
          <a:lstStyle/>
          <a:p>
            <a:pPr algn="r"/>
            <a:r>
              <a:rPr lang="en-US" dirty="0" smtClean="0"/>
              <a:t>DR. HIMAL RAJ. M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mmcts.2009.004002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05799" cy="424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4255" t="11597" r="17021" b="18823"/>
          <a:stretch>
            <a:fillRect/>
          </a:stretch>
        </p:blipFill>
        <p:spPr bwMode="auto">
          <a:xfrm>
            <a:off x="3124200" y="2286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ircular Arrow 4"/>
          <p:cNvSpPr/>
          <p:nvPr/>
        </p:nvSpPr>
        <p:spPr>
          <a:xfrm rot="6753965">
            <a:off x="5305331" y="2107450"/>
            <a:ext cx="914400" cy="71316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85728"/>
            <a:ext cx="903922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MitraClip</a:t>
            </a:r>
            <a:r>
              <a:rPr lang="en-US" dirty="0" smtClean="0">
                <a:solidFill>
                  <a:srgbClr val="FFFF00"/>
                </a:solidFill>
              </a:rPr>
              <a:t> device - 4-mm-wide cobalt -chromium implant with two arms that are opened and closed with the use of the delivery-system handle.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steerable guide catheter and clip delivery system (CDS) are advanced inside the 14 F – 16 F guide catheter.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Once the CDS is axially aligned perpendicularly above the line of </a:t>
            </a:r>
            <a:r>
              <a:rPr lang="en-US" dirty="0" err="1" smtClean="0">
                <a:solidFill>
                  <a:srgbClr val="FFFF00"/>
                </a:solidFill>
              </a:rPr>
              <a:t>coaptation</a:t>
            </a:r>
            <a:r>
              <a:rPr lang="en-US" dirty="0" smtClean="0">
                <a:solidFill>
                  <a:srgbClr val="FFFF00"/>
                </a:solidFill>
              </a:rPr>
              <a:t> of the mitral valve, the clip is opened to 180, the grippers are elevated and the CDS is oriented perpendicular to the free edge of the leaflets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Data:</a:t>
            </a:r>
          </a:p>
          <a:p>
            <a:r>
              <a:rPr lang="en-IN" dirty="0">
                <a:solidFill>
                  <a:srgbClr val="FFFF00"/>
                </a:solidFill>
              </a:rPr>
              <a:t>–EVEREST I: Feasibility study (n=55)</a:t>
            </a:r>
          </a:p>
          <a:p>
            <a:r>
              <a:rPr lang="en-IN" dirty="0">
                <a:solidFill>
                  <a:srgbClr val="FFFF00"/>
                </a:solidFill>
              </a:rPr>
              <a:t>–EVEREST II: Randomized trial (n=279)</a:t>
            </a:r>
          </a:p>
          <a:p>
            <a:r>
              <a:rPr lang="en-IN" dirty="0">
                <a:solidFill>
                  <a:srgbClr val="FFFF00"/>
                </a:solidFill>
              </a:rPr>
              <a:t>–REALISM: Registry</a:t>
            </a:r>
          </a:p>
          <a:p>
            <a:r>
              <a:rPr lang="en-IN" dirty="0">
                <a:solidFill>
                  <a:srgbClr val="FFFF00"/>
                </a:solidFill>
              </a:rPr>
              <a:t>–ACCESS Europe: Registry</a:t>
            </a:r>
          </a:p>
          <a:p>
            <a:r>
              <a:rPr lang="en-IN" dirty="0">
                <a:solidFill>
                  <a:srgbClr val="FFFF00"/>
                </a:solidFill>
              </a:rPr>
              <a:t>–TRAMI: Registry</a:t>
            </a:r>
          </a:p>
          <a:p>
            <a:r>
              <a:rPr lang="en-IN" dirty="0">
                <a:solidFill>
                  <a:srgbClr val="FFFF00"/>
                </a:solidFill>
              </a:rPr>
              <a:t>–GRASP: Registry</a:t>
            </a:r>
          </a:p>
          <a:p>
            <a:r>
              <a:rPr lang="en-IN" dirty="0">
                <a:solidFill>
                  <a:srgbClr val="FFFF00"/>
                </a:solidFill>
              </a:rPr>
              <a:t>–COAPT: Ongoing randomized study to study safety and efficacy</a:t>
            </a:r>
          </a:p>
          <a:p>
            <a:r>
              <a:rPr lang="en-IN" dirty="0">
                <a:solidFill>
                  <a:srgbClr val="FFFF00"/>
                </a:solidFill>
              </a:rPr>
              <a:t>–RESHAPE-HF: Randomized study, clip vs. medical therapy</a:t>
            </a:r>
          </a:p>
          <a:p>
            <a:pPr>
              <a:buNone/>
            </a:pP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827088" y="333375"/>
            <a:ext cx="763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FFFF00"/>
                </a:solidFill>
                <a:latin typeface="Tahoma" pitchFamily="34" charset="0"/>
              </a:rPr>
              <a:t>EVEREST  I</a:t>
            </a:r>
          </a:p>
          <a:p>
            <a:r>
              <a:rPr lang="en-GB" b="1">
                <a:solidFill>
                  <a:srgbClr val="FFFF00"/>
                </a:solidFill>
                <a:latin typeface="Tahoma" pitchFamily="34" charset="0"/>
              </a:rPr>
              <a:t>Endovascular Valve Edge to edge REpair pair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effectLst/>
              </a:rPr>
              <a:t>EVEREST II Study Design</a:t>
            </a: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395288" y="1844675"/>
            <a:ext cx="83534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dirty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Prospective, randomized, multicenter study</a:t>
            </a: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Control: surgical mitral valve repair/ replacement</a:t>
            </a: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Patients randomized 2:1</a:t>
            </a: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37 </a:t>
            </a:r>
            <a:r>
              <a:rPr lang="en-GB" dirty="0" err="1">
                <a:solidFill>
                  <a:srgbClr val="FFFF00"/>
                </a:solidFill>
                <a:latin typeface="Tahoma" pitchFamily="34" charset="0"/>
              </a:rPr>
              <a:t>centers</a:t>
            </a:r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 in US and Canada</a:t>
            </a:r>
          </a:p>
          <a:p>
            <a:endParaRPr lang="en-GB" dirty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Primary Effectiveness Endpoint</a:t>
            </a: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Freedom from surgery, death, and moderate to severe (3+) or severe (4+) mitral regurgitation at 12 months.</a:t>
            </a:r>
          </a:p>
          <a:p>
            <a:endParaRPr lang="en-GB" dirty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Primary Safety Endpoint</a:t>
            </a:r>
          </a:p>
          <a:p>
            <a:r>
              <a:rPr lang="en-GB" dirty="0">
                <a:solidFill>
                  <a:srgbClr val="FFFF00"/>
                </a:solidFill>
                <a:latin typeface="Tahoma" pitchFamily="34" charset="0"/>
              </a:rPr>
              <a:t>Freedom from MAE at one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604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OUTCOMES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305800" cy="382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601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 </a:t>
            </a:r>
            <a:r>
              <a:rPr lang="en-US" dirty="0" err="1" smtClean="0">
                <a:solidFill>
                  <a:srgbClr val="FFFF00"/>
                </a:solidFill>
              </a:rPr>
              <a:t>Engl</a:t>
            </a:r>
            <a:r>
              <a:rPr lang="en-US" dirty="0" smtClean="0">
                <a:solidFill>
                  <a:srgbClr val="FFFF00"/>
                </a:solidFill>
              </a:rPr>
              <a:t> J Med 2011;364:1395-406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Randomly assigned 279 patients in a 2-to-1 ratio to undergo either percutaneous repair (184 patients) or mitral-valve surgery (95 patients) of mitral regurgitation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57167"/>
            <a:ext cx="90201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Severe mitral regurgitation </a:t>
            </a:r>
            <a:r>
              <a:rPr lang="en-IN" dirty="0" smtClean="0">
                <a:solidFill>
                  <a:srgbClr val="FFFF00"/>
                </a:solidFill>
              </a:rPr>
              <a:t>- insidious </a:t>
            </a:r>
            <a:r>
              <a:rPr lang="en-IN" dirty="0">
                <a:solidFill>
                  <a:srgbClr val="FFFF00"/>
                </a:solidFill>
              </a:rPr>
              <a:t>disorder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Medical therapy relieves </a:t>
            </a:r>
            <a:r>
              <a:rPr lang="en-IN" dirty="0">
                <a:solidFill>
                  <a:srgbClr val="FFFF00"/>
                </a:solidFill>
              </a:rPr>
              <a:t>symptoms </a:t>
            </a:r>
            <a:r>
              <a:rPr lang="en-IN" dirty="0" smtClean="0">
                <a:solidFill>
                  <a:srgbClr val="FFFF00"/>
                </a:solidFill>
              </a:rPr>
              <a:t>- not underlying mitral pathology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Surgical treatment for MR: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MVR                              MV repair (</a:t>
            </a:r>
            <a:r>
              <a:rPr lang="en-US" dirty="0" err="1" smtClean="0">
                <a:solidFill>
                  <a:srgbClr val="FFFF00"/>
                </a:solidFill>
              </a:rPr>
              <a:t>MVRe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superior long-term outcomes</a:t>
            </a:r>
          </a:p>
          <a:p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43174" y="4071942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Conclusions from EVEREST II 4 Year Follow up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At 4 </a:t>
            </a:r>
            <a:r>
              <a:rPr lang="en-IN" dirty="0" smtClean="0">
                <a:solidFill>
                  <a:srgbClr val="FFFF00"/>
                </a:solidFill>
              </a:rPr>
              <a:t>years - surgery </a:t>
            </a:r>
            <a:r>
              <a:rPr lang="en-IN" dirty="0">
                <a:solidFill>
                  <a:srgbClr val="FFFF00"/>
                </a:solidFill>
              </a:rPr>
              <a:t>remains the standard of care for treatment of MR among eligible patients. </a:t>
            </a:r>
          </a:p>
          <a:p>
            <a:r>
              <a:rPr lang="en-IN" dirty="0" err="1" smtClean="0">
                <a:solidFill>
                  <a:srgbClr val="FFFF00"/>
                </a:solidFill>
              </a:rPr>
              <a:t>Percutaneous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repair -</a:t>
            </a:r>
            <a:r>
              <a:rPr lang="en-IN" dirty="0" smtClean="0">
                <a:solidFill>
                  <a:srgbClr val="FFFF00"/>
                </a:solidFill>
              </a:rPr>
              <a:t>similar </a:t>
            </a:r>
            <a:r>
              <a:rPr lang="en-IN" dirty="0">
                <a:solidFill>
                  <a:srgbClr val="FFFF00"/>
                </a:solidFill>
              </a:rPr>
              <a:t>mortality </a:t>
            </a:r>
            <a:r>
              <a:rPr lang="en-IN" dirty="0" smtClean="0">
                <a:solidFill>
                  <a:srgbClr val="FFFF00"/>
                </a:solidFill>
              </a:rPr>
              <a:t> and </a:t>
            </a:r>
            <a:r>
              <a:rPr lang="en-IN" dirty="0">
                <a:solidFill>
                  <a:srgbClr val="FFFF00"/>
                </a:solidFill>
              </a:rPr>
              <a:t>symptomatic improvement </a:t>
            </a:r>
            <a:r>
              <a:rPr lang="en-IN" dirty="0" smtClean="0">
                <a:solidFill>
                  <a:srgbClr val="FFFF00"/>
                </a:solidFill>
              </a:rPr>
              <a:t>but </a:t>
            </a:r>
            <a:r>
              <a:rPr lang="en-IN" dirty="0">
                <a:solidFill>
                  <a:srgbClr val="FFFF00"/>
                </a:solidFill>
              </a:rPr>
              <a:t>higher rate of MR requiring </a:t>
            </a:r>
            <a:r>
              <a:rPr lang="en-IN" dirty="0" smtClean="0">
                <a:solidFill>
                  <a:srgbClr val="FFFF00"/>
                </a:solidFill>
              </a:rPr>
              <a:t>repeat procedures</a:t>
            </a:r>
          </a:p>
          <a:p>
            <a:r>
              <a:rPr lang="en-IN" dirty="0" err="1" smtClean="0">
                <a:solidFill>
                  <a:srgbClr val="FFFF00"/>
                </a:solidFill>
              </a:rPr>
              <a:t>percutaneous</a:t>
            </a:r>
            <a:r>
              <a:rPr lang="en-IN" dirty="0" smtClean="0">
                <a:solidFill>
                  <a:srgbClr val="FFFF00"/>
                </a:solidFill>
              </a:rPr>
              <a:t> repair -  </a:t>
            </a:r>
            <a:r>
              <a:rPr lang="en-IN" dirty="0">
                <a:solidFill>
                  <a:srgbClr val="FFFF00"/>
                </a:solidFill>
              </a:rPr>
              <a:t>higher rate of residual MR at 1 </a:t>
            </a:r>
            <a:r>
              <a:rPr lang="en-IN" dirty="0" smtClean="0">
                <a:solidFill>
                  <a:srgbClr val="FFFF00"/>
                </a:solidFill>
              </a:rPr>
              <a:t>year</a:t>
            </a:r>
            <a:r>
              <a:rPr lang="en-IN" dirty="0">
                <a:solidFill>
                  <a:srgbClr val="FFFF00"/>
                </a:solidFill>
              </a:rPr>
              <a:t>-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no </a:t>
            </a:r>
            <a:r>
              <a:rPr lang="en-IN" dirty="0" smtClean="0">
                <a:solidFill>
                  <a:srgbClr val="FFFF00"/>
                </a:solidFill>
              </a:rPr>
              <a:t>difference </a:t>
            </a:r>
            <a:r>
              <a:rPr lang="en-IN" dirty="0">
                <a:solidFill>
                  <a:srgbClr val="FFFF00"/>
                </a:solidFill>
              </a:rPr>
              <a:t>in later occurrence of MR or mitral valve intervention between 1-year and 4-year </a:t>
            </a:r>
            <a:r>
              <a:rPr lang="en-IN" dirty="0" smtClean="0">
                <a:solidFill>
                  <a:srgbClr val="FFFF00"/>
                </a:solidFill>
              </a:rPr>
              <a:t>follow up</a:t>
            </a:r>
            <a:endParaRPr lang="en-IN" dirty="0">
              <a:solidFill>
                <a:srgbClr val="FFFF00"/>
              </a:solidFill>
            </a:endParaRPr>
          </a:p>
          <a:p>
            <a:pPr>
              <a:buNone/>
            </a:pP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>
                <a:solidFill>
                  <a:srgbClr val="FFFF00"/>
                </a:solidFill>
              </a:rPr>
              <a:t>TRAMI (</a:t>
            </a:r>
            <a:r>
              <a:rPr lang="en-IN" sz="2800" b="1" dirty="0" err="1">
                <a:solidFill>
                  <a:srgbClr val="FFFF00"/>
                </a:solidFill>
              </a:rPr>
              <a:t>Transcatheter</a:t>
            </a:r>
            <a:r>
              <a:rPr lang="en-IN" sz="2800" b="1" dirty="0">
                <a:solidFill>
                  <a:srgbClr val="FFFF00"/>
                </a:solidFill>
              </a:rPr>
              <a:t> Mitral Valve Interventions) </a:t>
            </a:r>
            <a:r>
              <a:rPr lang="en-IN" sz="2800" b="1" dirty="0" smtClean="0">
                <a:solidFill>
                  <a:srgbClr val="FFFF00"/>
                </a:solidFill>
              </a:rPr>
              <a:t>register - The </a:t>
            </a:r>
            <a:r>
              <a:rPr lang="en-IN" sz="2800" b="1" dirty="0">
                <a:solidFill>
                  <a:srgbClr val="FFFF00"/>
                </a:solidFill>
              </a:rPr>
              <a:t>German mitral register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Established in 2010 in order to assess the safety and efficacy of </a:t>
            </a:r>
            <a:r>
              <a:rPr lang="en-IN" dirty="0" err="1">
                <a:solidFill>
                  <a:srgbClr val="FFFF00"/>
                </a:solidFill>
              </a:rPr>
              <a:t>percutaneous</a:t>
            </a:r>
            <a:r>
              <a:rPr lang="en-IN" dirty="0">
                <a:solidFill>
                  <a:srgbClr val="FFFF00"/>
                </a:solidFill>
              </a:rPr>
              <a:t> mitral valve therapy in Germany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The </a:t>
            </a:r>
            <a:r>
              <a:rPr lang="en-IN" dirty="0">
                <a:solidFill>
                  <a:srgbClr val="FFFF00"/>
                </a:solidFill>
              </a:rPr>
              <a:t>TRAMI registry is the largest real world cohort of patients treated with </a:t>
            </a:r>
            <a:r>
              <a:rPr lang="en-IN" dirty="0" err="1" smtClean="0">
                <a:solidFill>
                  <a:srgbClr val="FFFF00"/>
                </a:solidFill>
              </a:rPr>
              <a:t>MitraClip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endParaRPr lang="en-IN" dirty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Mitral </a:t>
            </a:r>
            <a:r>
              <a:rPr lang="en-IN" dirty="0">
                <a:solidFill>
                  <a:srgbClr val="FFFF00"/>
                </a:solidFill>
              </a:rPr>
              <a:t>Clip was found to be safe and established risk factors for conventional cardiac mitral valve surgery, such as advanced age (≥76 years), female gender, severely reduced LV-EF (&lt;30%) and high logistic </a:t>
            </a:r>
            <a:r>
              <a:rPr lang="en-IN" dirty="0" err="1">
                <a:solidFill>
                  <a:srgbClr val="FFFF00"/>
                </a:solidFill>
              </a:rPr>
              <a:t>EuroScore</a:t>
            </a:r>
            <a:r>
              <a:rPr lang="en-IN" dirty="0">
                <a:solidFill>
                  <a:srgbClr val="FFFF00"/>
                </a:solidFill>
              </a:rPr>
              <a:t>(≥20%) were not predictive for mortality or major complication rates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For whom is </a:t>
            </a:r>
            <a:r>
              <a:rPr lang="en-IN" b="1" dirty="0" err="1" smtClean="0">
                <a:solidFill>
                  <a:srgbClr val="FFFF00"/>
                </a:solidFill>
              </a:rPr>
              <a:t>Mitra</a:t>
            </a:r>
            <a:r>
              <a:rPr lang="en-IN" b="1" dirty="0" smtClean="0">
                <a:solidFill>
                  <a:srgbClr val="FFFF00"/>
                </a:solidFill>
              </a:rPr>
              <a:t> </a:t>
            </a:r>
            <a:r>
              <a:rPr lang="en-IN" b="1" dirty="0">
                <a:solidFill>
                  <a:srgbClr val="FFFF00"/>
                </a:solidFill>
              </a:rPr>
              <a:t>Clip Therapy?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/>
          </a:p>
          <a:p>
            <a:r>
              <a:rPr lang="en-IN" dirty="0" err="1" smtClean="0">
                <a:solidFill>
                  <a:srgbClr val="FFFF00"/>
                </a:solidFill>
              </a:rPr>
              <a:t>Mitra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clip can be considered as a new treatment option in the following cases: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Patients </a:t>
            </a:r>
            <a:r>
              <a:rPr lang="en-IN" dirty="0">
                <a:solidFill>
                  <a:srgbClr val="FFFF00"/>
                </a:solidFill>
              </a:rPr>
              <a:t>with </a:t>
            </a:r>
            <a:r>
              <a:rPr lang="en-IN" b="1" dirty="0" err="1">
                <a:solidFill>
                  <a:srgbClr val="FFFF00"/>
                </a:solidFill>
              </a:rPr>
              <a:t>primaryMR</a:t>
            </a:r>
            <a:r>
              <a:rPr lang="en-IN" b="1" dirty="0">
                <a:solidFill>
                  <a:srgbClr val="FFFF00"/>
                </a:solidFill>
              </a:rPr>
              <a:t>, severe LV dysfunction(LV-EF&lt;30%) and relevant co-morbidities.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Symptomatic </a:t>
            </a:r>
            <a:r>
              <a:rPr lang="en-IN" dirty="0">
                <a:solidFill>
                  <a:srgbClr val="FFFF00"/>
                </a:solidFill>
              </a:rPr>
              <a:t>patients with severe </a:t>
            </a:r>
            <a:r>
              <a:rPr lang="en-IN" b="1" dirty="0" err="1">
                <a:solidFill>
                  <a:srgbClr val="FFFF00"/>
                </a:solidFill>
              </a:rPr>
              <a:t>secondaryMR</a:t>
            </a:r>
            <a:r>
              <a:rPr lang="en-IN" b="1" dirty="0">
                <a:solidFill>
                  <a:srgbClr val="FFFF00"/>
                </a:solidFill>
              </a:rPr>
              <a:t>, severe LV dysfunction(EF&lt;30%) and no option for revascularization.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Symptomatic </a:t>
            </a:r>
            <a:r>
              <a:rPr lang="en-IN" dirty="0">
                <a:solidFill>
                  <a:srgbClr val="FFFF00"/>
                </a:solidFill>
              </a:rPr>
              <a:t>patients with severe </a:t>
            </a:r>
            <a:r>
              <a:rPr lang="en-IN" b="1" dirty="0" err="1">
                <a:solidFill>
                  <a:srgbClr val="FFFF00"/>
                </a:solidFill>
              </a:rPr>
              <a:t>secondaryMR</a:t>
            </a:r>
            <a:r>
              <a:rPr lang="en-IN" b="1" dirty="0">
                <a:solidFill>
                  <a:srgbClr val="FFFF00"/>
                </a:solidFill>
              </a:rPr>
              <a:t> with mild to moderate LV dysfunction (EF&gt;30%), no option for revascularization and relevant co-morbidities.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high </a:t>
            </a:r>
            <a:r>
              <a:rPr lang="en-IN" dirty="0">
                <a:solidFill>
                  <a:srgbClr val="FFFF00"/>
                </a:solidFill>
              </a:rPr>
              <a:t>operative risk or are inoperable.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safe treatment option with low 30 day mortality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534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INDIRECT ANNULOPLASTY        </a:t>
            </a:r>
            <a:r>
              <a:rPr lang="en-US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CS Approach (CS Reshaping)</a:t>
            </a:r>
            <a:endParaRPr lang="en-US" b="1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A device </a:t>
            </a:r>
            <a:r>
              <a:rPr lang="en-IN" dirty="0" smtClean="0">
                <a:solidFill>
                  <a:srgbClr val="FFFF00"/>
                </a:solidFill>
              </a:rPr>
              <a:t>placed in </a:t>
            </a:r>
            <a:r>
              <a:rPr lang="en-IN" dirty="0">
                <a:solidFill>
                  <a:srgbClr val="FFFF00"/>
                </a:solidFill>
              </a:rPr>
              <a:t>the coronary sinus to create tension that is transmitted </a:t>
            </a:r>
            <a:r>
              <a:rPr lang="en-IN" dirty="0" smtClean="0">
                <a:solidFill>
                  <a:srgbClr val="FFFF00"/>
                </a:solidFill>
              </a:rPr>
              <a:t>to  </a:t>
            </a:r>
            <a:r>
              <a:rPr lang="en-IN" dirty="0">
                <a:solidFill>
                  <a:srgbClr val="FFFF00"/>
                </a:solidFill>
              </a:rPr>
              <a:t>annulus. </a:t>
            </a: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Thus</a:t>
            </a:r>
            <a:r>
              <a:rPr lang="en-IN" dirty="0">
                <a:solidFill>
                  <a:srgbClr val="FFFF00"/>
                </a:solidFill>
              </a:rPr>
              <a:t>, the annular circumference is </a:t>
            </a:r>
            <a:r>
              <a:rPr lang="en-IN" dirty="0" smtClean="0">
                <a:solidFill>
                  <a:srgbClr val="FFFF00"/>
                </a:solidFill>
              </a:rPr>
              <a:t>decreased and </a:t>
            </a:r>
            <a:r>
              <a:rPr lang="en-IN" dirty="0">
                <a:solidFill>
                  <a:srgbClr val="FFFF00"/>
                </a:solidFill>
              </a:rPr>
              <a:t>mitral leaflet </a:t>
            </a:r>
            <a:r>
              <a:rPr lang="en-IN" dirty="0" err="1">
                <a:solidFill>
                  <a:srgbClr val="FFFF00"/>
                </a:solidFill>
              </a:rPr>
              <a:t>coaptation</a:t>
            </a:r>
            <a:r>
              <a:rPr lang="en-IN" dirty="0">
                <a:solidFill>
                  <a:srgbClr val="FFFF00"/>
                </a:solidFill>
              </a:rPr>
              <a:t> improves.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571480"/>
            <a:ext cx="89725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80010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FFFF00"/>
                </a:solidFill>
                <a:effectLst/>
              </a:rPr>
              <a:t>        </a:t>
            </a:r>
            <a:r>
              <a:rPr lang="en-GB" sz="3200" b="1" dirty="0" smtClean="0">
                <a:solidFill>
                  <a:srgbClr val="FFFF00"/>
                </a:solidFill>
                <a:effectLst/>
              </a:rPr>
              <a:t>Carillon mitral contour system</a:t>
            </a:r>
            <a:r>
              <a:rPr lang="en-GB" sz="4000" dirty="0">
                <a:effectLst/>
              </a:rPr>
              <a:t/>
            </a:r>
            <a:br>
              <a:rPr lang="en-GB" sz="4000" dirty="0">
                <a:effectLst/>
              </a:rPr>
            </a:br>
            <a:endParaRPr lang="en-GB" sz="4000" dirty="0">
              <a:effectLst/>
            </a:endParaRPr>
          </a:p>
        </p:txBody>
      </p:sp>
      <p:pic>
        <p:nvPicPr>
          <p:cNvPr id="407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4365625"/>
            <a:ext cx="3957638" cy="2103438"/>
          </a:xfrm>
        </p:spPr>
      </p:pic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92588"/>
            <a:ext cx="374491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4156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052513"/>
            <a:ext cx="36258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Carillon Device Patient Selection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b="1" dirty="0">
                <a:solidFill>
                  <a:srgbClr val="FFFF00"/>
                </a:solidFill>
              </a:rPr>
              <a:t>Patient Selection: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Moderate </a:t>
            </a:r>
            <a:r>
              <a:rPr lang="en-IN" dirty="0">
                <a:solidFill>
                  <a:srgbClr val="FFFF00"/>
                </a:solidFill>
              </a:rPr>
              <a:t>to severe FMR due to ischemic or non ischemic </a:t>
            </a:r>
            <a:r>
              <a:rPr lang="en-IN" dirty="0" err="1">
                <a:solidFill>
                  <a:srgbClr val="FFFF00"/>
                </a:solidFill>
              </a:rPr>
              <a:t>cardiomyopathy</a:t>
            </a:r>
            <a:r>
              <a:rPr lang="en-IN" dirty="0">
                <a:solidFill>
                  <a:srgbClr val="FFFF00"/>
                </a:solidFill>
              </a:rPr>
              <a:t>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NYHA </a:t>
            </a:r>
            <a:r>
              <a:rPr lang="en-IN" dirty="0">
                <a:solidFill>
                  <a:srgbClr val="FFFF00"/>
                </a:solidFill>
              </a:rPr>
              <a:t>class II-IV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LV </a:t>
            </a:r>
            <a:r>
              <a:rPr lang="en-IN" dirty="0">
                <a:solidFill>
                  <a:srgbClr val="FFFF00"/>
                </a:solidFill>
              </a:rPr>
              <a:t>EF &lt;40%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Dilated </a:t>
            </a:r>
            <a:r>
              <a:rPr lang="en-IN" dirty="0">
                <a:solidFill>
                  <a:srgbClr val="FFFF00"/>
                </a:solidFill>
              </a:rPr>
              <a:t>mitral annulus/insufficient </a:t>
            </a:r>
            <a:r>
              <a:rPr lang="en-IN" dirty="0" err="1">
                <a:solidFill>
                  <a:srgbClr val="FFFF00"/>
                </a:solidFill>
              </a:rPr>
              <a:t>coaptation</a:t>
            </a:r>
            <a:r>
              <a:rPr lang="en-IN" dirty="0">
                <a:solidFill>
                  <a:srgbClr val="FFFF00"/>
                </a:solidFill>
              </a:rPr>
              <a:t> length.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CRT </a:t>
            </a:r>
            <a:r>
              <a:rPr lang="en-IN" dirty="0">
                <a:solidFill>
                  <a:srgbClr val="FFFF00"/>
                </a:solidFill>
              </a:rPr>
              <a:t>candidates prior to CRT implant.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Stable </a:t>
            </a:r>
            <a:r>
              <a:rPr lang="en-IN" dirty="0">
                <a:solidFill>
                  <a:srgbClr val="FFFF00"/>
                </a:solidFill>
              </a:rPr>
              <a:t>heart failure medication </a:t>
            </a:r>
            <a:r>
              <a:rPr lang="en-IN" dirty="0" smtClean="0">
                <a:solidFill>
                  <a:srgbClr val="FFFF00"/>
                </a:solidFill>
              </a:rPr>
              <a:t> for 3 months</a:t>
            </a:r>
            <a:endParaRPr lang="en-IN" dirty="0">
              <a:solidFill>
                <a:srgbClr val="FFFF00"/>
              </a:solidFill>
            </a:endParaRP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b="1" dirty="0">
                <a:solidFill>
                  <a:srgbClr val="FFFF00"/>
                </a:solidFill>
              </a:rPr>
              <a:t>Exclusion Criteria: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Primary </a:t>
            </a:r>
            <a:r>
              <a:rPr lang="en-IN" dirty="0">
                <a:solidFill>
                  <a:srgbClr val="FFFF00"/>
                </a:solidFill>
              </a:rPr>
              <a:t>mitral regurgitation.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Coronary </a:t>
            </a:r>
            <a:r>
              <a:rPr lang="en-IN" dirty="0">
                <a:solidFill>
                  <a:srgbClr val="FFFF00"/>
                </a:solidFill>
              </a:rPr>
              <a:t>artery disease requiring revascularization.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Presence </a:t>
            </a:r>
            <a:r>
              <a:rPr lang="en-IN" dirty="0">
                <a:solidFill>
                  <a:srgbClr val="FFFF00"/>
                </a:solidFill>
              </a:rPr>
              <a:t>of coronary sinus lead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Significant </a:t>
            </a:r>
            <a:r>
              <a:rPr lang="en-IN" dirty="0">
                <a:solidFill>
                  <a:srgbClr val="FFFF00"/>
                </a:solidFill>
              </a:rPr>
              <a:t>renal insufficiency (serum </a:t>
            </a:r>
            <a:r>
              <a:rPr lang="en-IN" dirty="0" err="1">
                <a:solidFill>
                  <a:srgbClr val="FFFF00"/>
                </a:solidFill>
              </a:rPr>
              <a:t>creatinine</a:t>
            </a:r>
            <a:r>
              <a:rPr lang="en-IN" dirty="0">
                <a:solidFill>
                  <a:srgbClr val="FFFF00"/>
                </a:solidFill>
              </a:rPr>
              <a:t> &gt;2.2 mg/dl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Transcatheter</a:t>
            </a:r>
            <a:r>
              <a:rPr lang="en-IN" dirty="0" smtClean="0">
                <a:solidFill>
                  <a:srgbClr val="FFFF00"/>
                </a:solidFill>
              </a:rPr>
              <a:t> MV therapies - </a:t>
            </a:r>
            <a:r>
              <a:rPr lang="en-IN" i="1" dirty="0" smtClean="0">
                <a:solidFill>
                  <a:srgbClr val="FFFF00"/>
                </a:solidFill>
              </a:rPr>
              <a:t>slower development path </a:t>
            </a:r>
            <a:r>
              <a:rPr lang="en-IN" dirty="0" smtClean="0">
                <a:solidFill>
                  <a:srgbClr val="FFFF00"/>
                </a:solidFill>
              </a:rPr>
              <a:t>-complex anatomy of  MV and mitral apparatus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minimally invasive approaches – for elderly, severe LV dysfunction and significant </a:t>
            </a:r>
            <a:r>
              <a:rPr lang="en-US" dirty="0" err="1" smtClean="0">
                <a:solidFill>
                  <a:srgbClr val="FFFF00"/>
                </a:solidFill>
              </a:rPr>
              <a:t>comorbidities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Conclusions of AMADEUS Trial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 err="1">
                <a:solidFill>
                  <a:srgbClr val="FFFF00"/>
                </a:solidFill>
              </a:rPr>
              <a:t>Percutaneous</a:t>
            </a:r>
            <a:r>
              <a:rPr lang="en-IN" dirty="0">
                <a:solidFill>
                  <a:srgbClr val="FFFF00"/>
                </a:solidFill>
              </a:rPr>
              <a:t> placement of a mitral </a:t>
            </a:r>
            <a:r>
              <a:rPr lang="en-IN" dirty="0" err="1">
                <a:solidFill>
                  <a:srgbClr val="FFFF00"/>
                </a:solidFill>
              </a:rPr>
              <a:t>annuloplasty</a:t>
            </a:r>
            <a:r>
              <a:rPr lang="en-IN" dirty="0">
                <a:solidFill>
                  <a:srgbClr val="FFFF00"/>
                </a:solidFill>
              </a:rPr>
              <a:t> device based in the coronary sinus (CARILLON Mitral Contour System) has the potential to safely and significantly treat FMR in patients with heart failure with resultant symptomatic benefit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Circulation. 2009;120:326-333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79"/>
          <a:stretch>
            <a:fillRect/>
          </a:stretch>
        </p:blipFill>
        <p:spPr bwMode="auto">
          <a:xfrm>
            <a:off x="228600" y="1524000"/>
            <a:ext cx="4495800" cy="34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7617"/>
          <a:stretch>
            <a:fillRect/>
          </a:stretch>
        </p:blipFill>
        <p:spPr bwMode="auto">
          <a:xfrm>
            <a:off x="4724400" y="1524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7858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Conclusions of TITAN Trial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This study demonstrates that </a:t>
            </a:r>
            <a:r>
              <a:rPr lang="en-IN" dirty="0" err="1">
                <a:solidFill>
                  <a:srgbClr val="FFFF00"/>
                </a:solidFill>
              </a:rPr>
              <a:t>percutaneous</a:t>
            </a:r>
            <a:r>
              <a:rPr lang="en-IN" dirty="0">
                <a:solidFill>
                  <a:srgbClr val="FFFF00"/>
                </a:solidFill>
              </a:rPr>
              <a:t> CS-based mitral </a:t>
            </a:r>
            <a:r>
              <a:rPr lang="en-IN" dirty="0" err="1">
                <a:solidFill>
                  <a:srgbClr val="FFFF00"/>
                </a:solidFill>
              </a:rPr>
              <a:t>annuloplasty</a:t>
            </a:r>
            <a:r>
              <a:rPr lang="en-IN" dirty="0">
                <a:solidFill>
                  <a:srgbClr val="FFFF00"/>
                </a:solidFill>
              </a:rPr>
              <a:t> can significantly and safely reduce functional MR severity in HF patients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There </a:t>
            </a:r>
            <a:r>
              <a:rPr lang="en-IN" dirty="0">
                <a:solidFill>
                  <a:srgbClr val="FFFF00"/>
                </a:solidFill>
              </a:rPr>
              <a:t>is significant LV reverse remodelling over 12 months and improved measures of clinical outcome over 24 months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Viacor</a:t>
            </a:r>
            <a:r>
              <a:rPr lang="en-US" dirty="0" smtClean="0">
                <a:solidFill>
                  <a:srgbClr val="FFFF00"/>
                </a:solidFill>
              </a:rPr>
              <a:t> PTMA system uses 2 primary structural elements: a </a:t>
            </a:r>
            <a:r>
              <a:rPr lang="en-US" dirty="0" err="1" smtClean="0">
                <a:solidFill>
                  <a:srgbClr val="FFFF00"/>
                </a:solidFill>
              </a:rPr>
              <a:t>multilumen</a:t>
            </a:r>
            <a:r>
              <a:rPr lang="en-US" dirty="0" smtClean="0">
                <a:solidFill>
                  <a:srgbClr val="FFFF00"/>
                </a:solidFill>
              </a:rPr>
              <a:t> PTFE (Teflon) PTMA catheter and </a:t>
            </a:r>
            <a:r>
              <a:rPr lang="en-US" dirty="0" err="1" smtClean="0">
                <a:solidFill>
                  <a:srgbClr val="FFFF00"/>
                </a:solidFill>
              </a:rPr>
              <a:t>Nitinol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nickeltitanium</a:t>
            </a:r>
            <a:r>
              <a:rPr lang="en-US" dirty="0" smtClean="0">
                <a:solidFill>
                  <a:srgbClr val="FFFF00"/>
                </a:solidFill>
              </a:rPr>
              <a:t> alloy) PTMA treatment rods.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Viacor</a:t>
            </a:r>
            <a:r>
              <a:rPr lang="en-US" dirty="0" smtClean="0">
                <a:solidFill>
                  <a:srgbClr val="FFFF00"/>
                </a:solidFill>
              </a:rPr>
              <a:t> 7F, 3-lumen PTMA diagnostic </a:t>
            </a:r>
            <a:r>
              <a:rPr lang="en-US" dirty="0" err="1" smtClean="0">
                <a:solidFill>
                  <a:srgbClr val="FFFF00"/>
                </a:solidFill>
              </a:rPr>
              <a:t>multilumen</a:t>
            </a:r>
            <a:r>
              <a:rPr lang="en-US" dirty="0" smtClean="0">
                <a:solidFill>
                  <a:srgbClr val="FFFF00"/>
                </a:solidFill>
              </a:rPr>
              <a:t> catheter was advanced over a 0.035-in guide wire through the CSG sheath and into the coronary sinus under fluoroscopic guidance.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Circ </a:t>
            </a:r>
            <a:r>
              <a:rPr lang="en-US" i="1" dirty="0" err="1" smtClean="0"/>
              <a:t>Cardiovasc</a:t>
            </a:r>
            <a:r>
              <a:rPr lang="en-US" i="1" dirty="0" smtClean="0"/>
              <a:t> </a:t>
            </a:r>
            <a:r>
              <a:rPr lang="en-US" i="1" dirty="0" err="1" smtClean="0"/>
              <a:t>Interv</a:t>
            </a:r>
            <a:r>
              <a:rPr lang="en-US" i="1" dirty="0" smtClean="0"/>
              <a:t> 2009;2;277-284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CLASSIFICATION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Based on functional anatomy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groups devices into those targeting 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leaflets (</a:t>
            </a:r>
            <a:r>
              <a:rPr lang="en-US" dirty="0" err="1" smtClean="0">
                <a:solidFill>
                  <a:srgbClr val="FFFF00"/>
                </a:solidFill>
              </a:rPr>
              <a:t>percutaneous</a:t>
            </a:r>
            <a:r>
              <a:rPr lang="en-US" dirty="0" smtClean="0">
                <a:solidFill>
                  <a:srgbClr val="FFFF00"/>
                </a:solidFill>
              </a:rPr>
              <a:t> leaflet </a:t>
            </a:r>
            <a:r>
              <a:rPr lang="en-US" dirty="0" err="1" smtClean="0">
                <a:solidFill>
                  <a:srgbClr val="FFFF00"/>
                </a:solidFill>
              </a:rPr>
              <a:t>plication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percutaneous</a:t>
            </a:r>
            <a:r>
              <a:rPr lang="en-US" dirty="0" smtClean="0">
                <a:solidFill>
                  <a:srgbClr val="FFFF00"/>
                </a:solidFill>
              </a:rPr>
              <a:t> leaflet </a:t>
            </a:r>
            <a:r>
              <a:rPr lang="en-US" dirty="0" err="1" smtClean="0">
                <a:solidFill>
                  <a:srgbClr val="FFFF00"/>
                </a:solidFill>
              </a:rPr>
              <a:t>coaptation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percutaneous</a:t>
            </a:r>
            <a:r>
              <a:rPr lang="en-US" dirty="0" smtClean="0">
                <a:solidFill>
                  <a:srgbClr val="FFFF00"/>
                </a:solidFill>
              </a:rPr>
              <a:t> leaflet ablation)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annulus (indirect: coronary sinus approach or an asymmetrical approach; direct: true </a:t>
            </a:r>
            <a:r>
              <a:rPr lang="en-US" dirty="0" err="1" smtClean="0">
                <a:solidFill>
                  <a:srgbClr val="FFFF00"/>
                </a:solidFill>
              </a:rPr>
              <a:t>percutaneous</a:t>
            </a:r>
            <a:r>
              <a:rPr lang="en-US" dirty="0" smtClean="0">
                <a:solidFill>
                  <a:srgbClr val="FFFF00"/>
                </a:solidFill>
              </a:rPr>
              <a:t> or a hybrid approach)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chordae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percutaneous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chordal</a:t>
            </a:r>
            <a:r>
              <a:rPr lang="en-US" dirty="0" smtClean="0">
                <a:solidFill>
                  <a:srgbClr val="FFFF00"/>
                </a:solidFill>
              </a:rPr>
              <a:t> implantation)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LV (</a:t>
            </a:r>
            <a:r>
              <a:rPr lang="en-US" dirty="0" err="1" smtClean="0">
                <a:solidFill>
                  <a:srgbClr val="FFFF00"/>
                </a:solidFill>
              </a:rPr>
              <a:t>percutaneous</a:t>
            </a:r>
            <a:r>
              <a:rPr lang="en-US" dirty="0" smtClean="0">
                <a:solidFill>
                  <a:srgbClr val="FFFF00"/>
                </a:solidFill>
              </a:rPr>
              <a:t> LV remodeling)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529" t="2805" r="3529" b="70584"/>
          <a:stretch>
            <a:fillRect/>
          </a:stretch>
        </p:blipFill>
        <p:spPr bwMode="auto">
          <a:xfrm>
            <a:off x="1447800" y="3048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Phase I Study</a:t>
            </a:r>
          </a:p>
          <a:p>
            <a:r>
              <a:rPr lang="en-US" dirty="0" smtClean="0"/>
              <a:t>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</a:t>
            </a:r>
            <a:r>
              <a:rPr lang="en-US" dirty="0" err="1" smtClean="0"/>
              <a:t>Intv</a:t>
            </a:r>
            <a:r>
              <a:rPr lang="en-US" dirty="0" smtClean="0"/>
              <a:t> 2011;4:115–22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229600" cy="385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6705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609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</a:t>
            </a:r>
            <a:r>
              <a:rPr lang="en-US" dirty="0" err="1" smtClean="0"/>
              <a:t>Intv</a:t>
            </a:r>
            <a:r>
              <a:rPr lang="en-US" dirty="0" smtClean="0"/>
              <a:t> 2011;4:115–22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1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47969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status</a:t>
                      </a:r>
                      <a:endParaRPr lang="en-US" dirty="0"/>
                    </a:p>
                  </a:txBody>
                  <a:tcPr/>
                </a:tc>
              </a:tr>
              <a:tr h="969108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Carillon Mitral</a:t>
                      </a:r>
                    </a:p>
                    <a:p>
                      <a:pPr algn="l"/>
                      <a:r>
                        <a:rPr lang="en-US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Contour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Cardiac Dimensions, Inc.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AMADEUS, TITAN, INTEGRAL,</a:t>
                      </a:r>
                    </a:p>
                    <a:p>
                      <a:pPr algn="l"/>
                      <a:r>
                        <a:rPr lang="en-US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TITAN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Indirect </a:t>
                      </a:r>
                      <a:r>
                        <a:rPr lang="en-US" sz="1400" baseline="0" dirty="0" err="1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annuloplasty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solidFill>
                            <a:srgbClr val="231F20"/>
                          </a:solidFill>
                          <a:latin typeface="Calibri" pitchFamily="34" charset="0"/>
                        </a:rPr>
                        <a:t>Ongoing, CE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Edwards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EVOLUTION I, EVOLUTION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annuloplasty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Suspended</a:t>
                      </a:r>
                      <a:endParaRPr lang="en-US" dirty="0"/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Viacor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Viacor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PTOLEMY, PTOLEMY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annuloplasty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Suspended</a:t>
                      </a:r>
                      <a:endParaRPr lang="en-US" dirty="0"/>
                    </a:p>
                  </a:txBody>
                  <a:tcPr/>
                </a:tc>
              </a:tr>
              <a:tr h="121138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Mitral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Cerclage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Annuloplasty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Institutes of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Animal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annuloplasty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Animal model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Direct </a:t>
            </a:r>
            <a:r>
              <a:rPr lang="en-US" sz="6600" b="1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Annuloplasty</a:t>
            </a:r>
            <a:endParaRPr lang="en-US" sz="6600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Percutaneous energy-mediated cinching approach to direct </a:t>
            </a:r>
            <a:r>
              <a:rPr lang="en-US" dirty="0" err="1" smtClean="0">
                <a:solidFill>
                  <a:srgbClr val="FFFF00"/>
                </a:solidFill>
              </a:rPr>
              <a:t>annuloplasty</a:t>
            </a:r>
            <a:r>
              <a:rPr lang="en-US" dirty="0" smtClean="0">
                <a:solidFill>
                  <a:srgbClr val="FFFF00"/>
                </a:solidFill>
              </a:rPr>
              <a:t> have included the following: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QuantumCor</a:t>
            </a:r>
            <a:r>
              <a:rPr lang="en-US" dirty="0" smtClean="0">
                <a:solidFill>
                  <a:srgbClr val="FFFF00"/>
                </a:solidFill>
              </a:rPr>
              <a:t> device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ReCor</a:t>
            </a:r>
            <a:r>
              <a:rPr lang="en-US" dirty="0" smtClean="0">
                <a:solidFill>
                  <a:srgbClr val="FFFF00"/>
                </a:solidFill>
              </a:rPr>
              <a:t> device –: high intensity focused ultrasound circumferentially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5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5934670"/>
            <a:ext cx="522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Catheterization and Cardiovascular Interventions</a:t>
            </a:r>
          </a:p>
          <a:p>
            <a:r>
              <a:rPr lang="en-US" dirty="0" smtClean="0">
                <a:solidFill>
                  <a:srgbClr val="FFFF00"/>
                </a:solidFill>
                <a:hlinkClick r:id="rId3" action="ppaction://hlinkfile"/>
              </a:rPr>
              <a:t>Volume 74, Issue 1, </a:t>
            </a:r>
            <a:r>
              <a:rPr lang="en-US" dirty="0" smtClean="0">
                <a:solidFill>
                  <a:srgbClr val="FFFF00"/>
                </a:solidFill>
              </a:rPr>
              <a:t>pages 43–48, 1 July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56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Annuloplasty</a:t>
            </a:r>
            <a:r>
              <a:rPr lang="en-US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—Direct: Percutaneous Mechanical Cinching Approach</a:t>
            </a:r>
            <a:endParaRPr lang="en-US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77227" y="6072206"/>
            <a:ext cx="436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smtClean="0">
                <a:solidFill>
                  <a:srgbClr val="FFFF00"/>
                </a:solidFill>
              </a:rPr>
              <a:t>Circ </a:t>
            </a:r>
            <a:r>
              <a:rPr lang="en-IN" b="1" i="1" dirty="0" err="1">
                <a:solidFill>
                  <a:srgbClr val="FFFF00"/>
                </a:solidFill>
              </a:rPr>
              <a:t>Cardiovasc</a:t>
            </a:r>
            <a:r>
              <a:rPr lang="en-IN" b="1" i="1" dirty="0">
                <a:solidFill>
                  <a:srgbClr val="FFFF00"/>
                </a:solidFill>
              </a:rPr>
              <a:t> </a:t>
            </a:r>
            <a:r>
              <a:rPr lang="en-IN" b="1" i="1" dirty="0" err="1">
                <a:solidFill>
                  <a:srgbClr val="FFFF00"/>
                </a:solidFill>
              </a:rPr>
              <a:t>Intervent</a:t>
            </a:r>
            <a:r>
              <a:rPr lang="en-IN" b="1" i="1" dirty="0">
                <a:solidFill>
                  <a:srgbClr val="FFFF00"/>
                </a:solidFill>
              </a:rPr>
              <a:t>. 2009;2:140-146</a:t>
            </a:r>
            <a:r>
              <a:rPr lang="en-IN" b="1" i="1" dirty="0"/>
              <a:t>.)</a:t>
            </a:r>
            <a:endParaRPr lang="en-I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3" t="2653" r="17143" b="13788"/>
          <a:stretch>
            <a:fillRect/>
          </a:stretch>
        </p:blipFill>
        <p:spPr bwMode="auto">
          <a:xfrm>
            <a:off x="914400" y="228600"/>
            <a:ext cx="7162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88864"/>
          <a:stretch>
            <a:fillRect/>
          </a:stretch>
        </p:blipFill>
        <p:spPr bwMode="auto">
          <a:xfrm>
            <a:off x="609600" y="5943600"/>
            <a:ext cx="8000999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Mitralign</a:t>
            </a:r>
            <a:r>
              <a:rPr lang="en-US" dirty="0" smtClean="0">
                <a:solidFill>
                  <a:srgbClr val="FFFF00"/>
                </a:solidFill>
              </a:rPr>
              <a:t> Percutaneous </a:t>
            </a:r>
            <a:r>
              <a:rPr lang="en-US" dirty="0" err="1" smtClean="0">
                <a:solidFill>
                  <a:srgbClr val="FFFF00"/>
                </a:solidFill>
              </a:rPr>
              <a:t>Annuloplasty</a:t>
            </a:r>
            <a:r>
              <a:rPr lang="en-US" dirty="0" smtClean="0">
                <a:solidFill>
                  <a:srgbClr val="FFFF00"/>
                </a:solidFill>
              </a:rPr>
              <a:t> System consists of the following devices: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Deflectable guide catheter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Crossing wire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Bident</a:t>
            </a:r>
            <a:r>
              <a:rPr lang="en-US" dirty="0" smtClean="0">
                <a:solidFill>
                  <a:srgbClr val="FFFF00"/>
                </a:solidFill>
              </a:rPr>
              <a:t>” translational catheter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Pledget</a:t>
            </a:r>
            <a:r>
              <a:rPr lang="en-US" dirty="0" smtClean="0">
                <a:solidFill>
                  <a:srgbClr val="FFFF00"/>
                </a:solidFill>
              </a:rPr>
              <a:t> Delivery Catheter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Plication</a:t>
            </a:r>
            <a:r>
              <a:rPr lang="en-US" dirty="0" smtClean="0">
                <a:solidFill>
                  <a:srgbClr val="FFFF00"/>
                </a:solidFill>
              </a:rPr>
              <a:t> Lock Delivery Catheter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Femoral access (14 Fr.) approaching the posterior mitral annulus via the left ventricle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pairs of surgical </a:t>
            </a:r>
            <a:r>
              <a:rPr lang="en-US" dirty="0" err="1" smtClean="0">
                <a:solidFill>
                  <a:srgbClr val="FFFF00"/>
                </a:solidFill>
              </a:rPr>
              <a:t>pledgets</a:t>
            </a:r>
            <a:r>
              <a:rPr lang="en-US" dirty="0" smtClean="0">
                <a:solidFill>
                  <a:srgbClr val="FFFF00"/>
                </a:solidFill>
              </a:rPr>
              <a:t> are delivered to the posterior mitral annulus in the area of P1 and P3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Pledgets</a:t>
            </a:r>
            <a:r>
              <a:rPr lang="en-US" dirty="0" smtClean="0">
                <a:solidFill>
                  <a:srgbClr val="FFFF00"/>
                </a:solidFill>
              </a:rPr>
              <a:t> are pulled together (</a:t>
            </a:r>
            <a:r>
              <a:rPr lang="en-US" dirty="0" err="1" smtClean="0">
                <a:solidFill>
                  <a:srgbClr val="FFFF00"/>
                </a:solidFill>
              </a:rPr>
              <a:t>plicated</a:t>
            </a:r>
            <a:r>
              <a:rPr lang="en-US" dirty="0" smtClean="0">
                <a:solidFill>
                  <a:srgbClr val="FFFF00"/>
                </a:solidFill>
              </a:rPr>
              <a:t>) and locked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Potential to Customize Therapy: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Option to implant 1, 2 or 3 pairs of </a:t>
            </a:r>
            <a:r>
              <a:rPr lang="en-US" dirty="0" err="1" smtClean="0">
                <a:solidFill>
                  <a:srgbClr val="FFFF00"/>
                </a:solidFill>
              </a:rPr>
              <a:t>pledgets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Adjust the amount of </a:t>
            </a:r>
            <a:r>
              <a:rPr lang="en-US" dirty="0" err="1" smtClean="0">
                <a:solidFill>
                  <a:srgbClr val="FFFF00"/>
                </a:solidFill>
              </a:rPr>
              <a:t>plication</a:t>
            </a:r>
            <a:r>
              <a:rPr lang="en-US" dirty="0" smtClean="0">
                <a:solidFill>
                  <a:srgbClr val="FFFF00"/>
                </a:solidFill>
              </a:rPr>
              <a:t> to match the heart size or extent of mitral regurgitation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Target the location of the implant to match the MR 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95" t="5975" r="7895" b="23821"/>
          <a:stretch>
            <a:fillRect/>
          </a:stretch>
        </p:blipFill>
        <p:spPr bwMode="auto">
          <a:xfrm>
            <a:off x="304800" y="685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0660"/>
          <a:stretch>
            <a:fillRect/>
          </a:stretch>
        </p:blipFill>
        <p:spPr bwMode="auto">
          <a:xfrm>
            <a:off x="457199" y="4800600"/>
            <a:ext cx="8686801" cy="98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Annuloplasty</a:t>
            </a:r>
            <a:r>
              <a:rPr lang="en-US" sz="54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—Direct:</a:t>
            </a:r>
            <a:br>
              <a:rPr lang="en-US" sz="54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Hybrid Approach</a:t>
            </a:r>
            <a:endParaRPr lang="en-US" sz="5400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97" r="4630" b="1266"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Ventricular remodeling</a:t>
            </a:r>
            <a:endParaRPr lang="en-US" sz="60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>
                <a:solidFill>
                  <a:srgbClr val="FFFF00"/>
                </a:solidFill>
              </a:rPr>
              <a:t>reduce ventricular dilation by directly </a:t>
            </a:r>
            <a:r>
              <a:rPr lang="en-IN" dirty="0" err="1" smtClean="0">
                <a:solidFill>
                  <a:srgbClr val="FFFF00"/>
                </a:solidFill>
              </a:rPr>
              <a:t>remodelingthe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LV while also compressing the mitral </a:t>
            </a:r>
            <a:r>
              <a:rPr lang="en-IN" dirty="0" smtClean="0">
                <a:solidFill>
                  <a:srgbClr val="FFFF00"/>
                </a:solidFill>
              </a:rPr>
              <a:t>annular </a:t>
            </a:r>
            <a:r>
              <a:rPr lang="en-IN" dirty="0" err="1" smtClean="0">
                <a:solidFill>
                  <a:srgbClr val="FFFF00"/>
                </a:solidFill>
              </a:rPr>
              <a:t>septal</a:t>
            </a:r>
            <a:r>
              <a:rPr lang="en-IN" dirty="0" smtClean="0">
                <a:solidFill>
                  <a:srgbClr val="FFFF00"/>
                </a:solidFill>
              </a:rPr>
              <a:t>-lateral dimension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Through a pericardial </a:t>
            </a:r>
            <a:r>
              <a:rPr lang="en-IN" dirty="0" err="1" smtClean="0">
                <a:solidFill>
                  <a:srgbClr val="FFFF00"/>
                </a:solidFill>
              </a:rPr>
              <a:t>subxiphoid</a:t>
            </a:r>
            <a:r>
              <a:rPr lang="en-IN" dirty="0" smtClean="0">
                <a:solidFill>
                  <a:srgbClr val="FFFF00"/>
                </a:solidFill>
              </a:rPr>
              <a:t> approach,2 </a:t>
            </a:r>
            <a:r>
              <a:rPr lang="en-IN" dirty="0" err="1">
                <a:solidFill>
                  <a:srgbClr val="FFFF00"/>
                </a:solidFill>
              </a:rPr>
              <a:t>epicardial</a:t>
            </a:r>
            <a:r>
              <a:rPr lang="en-IN" dirty="0">
                <a:solidFill>
                  <a:srgbClr val="FFFF00"/>
                </a:solidFill>
              </a:rPr>
              <a:t> pads connected by a flexible </a:t>
            </a:r>
            <a:r>
              <a:rPr lang="en-IN" dirty="0" smtClean="0">
                <a:solidFill>
                  <a:srgbClr val="FFFF00"/>
                </a:solidFill>
              </a:rPr>
              <a:t>suture like cord placed </a:t>
            </a:r>
            <a:r>
              <a:rPr lang="en-IN" dirty="0">
                <a:solidFill>
                  <a:srgbClr val="FFFF00"/>
                </a:solidFill>
              </a:rPr>
              <a:t>on the LV </a:t>
            </a:r>
            <a:r>
              <a:rPr lang="en-IN" dirty="0" smtClean="0">
                <a:solidFill>
                  <a:srgbClr val="FFFF00"/>
                </a:solidFill>
              </a:rPr>
              <a:t>surface</a:t>
            </a:r>
            <a:endParaRPr lang="en-IN" dirty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The cord is passed through the LV between </a:t>
            </a:r>
            <a:r>
              <a:rPr lang="en-IN" dirty="0" smtClean="0">
                <a:solidFill>
                  <a:srgbClr val="FFFF00"/>
                </a:solidFill>
              </a:rPr>
              <a:t>the 2 </a:t>
            </a:r>
            <a:r>
              <a:rPr lang="en-IN" dirty="0">
                <a:solidFill>
                  <a:srgbClr val="FFFF00"/>
                </a:solidFill>
              </a:rPr>
              <a:t>papillary muscles, bisecting the ventricle. </a:t>
            </a: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Shortening of the </a:t>
            </a:r>
            <a:r>
              <a:rPr lang="en-IN" dirty="0">
                <a:solidFill>
                  <a:srgbClr val="FFFF00"/>
                </a:solidFill>
              </a:rPr>
              <a:t>cord reduces LV size in an </a:t>
            </a:r>
            <a:r>
              <a:rPr lang="en-IN" dirty="0" err="1">
                <a:solidFill>
                  <a:srgbClr val="FFFF00"/>
                </a:solidFill>
              </a:rPr>
              <a:t>anteroposterior</a:t>
            </a:r>
            <a:r>
              <a:rPr lang="en-IN" dirty="0">
                <a:solidFill>
                  <a:srgbClr val="FFFF00"/>
                </a:solidFill>
              </a:rPr>
              <a:t> dimension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61" t="21378" r="29860" b="14644"/>
          <a:stretch>
            <a:fillRect/>
          </a:stretch>
        </p:blipFill>
        <p:spPr bwMode="auto">
          <a:xfrm rot="16200000">
            <a:off x="2057400" y="-1219200"/>
            <a:ext cx="51054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52800" y="5715000"/>
            <a:ext cx="544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Euro Intervention Supplements (2006) 1 (Supplement A)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andeep\Pictures\2013-03-19 icoadsys 2\icoadsys 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940" t="12960" r="9021"/>
          <a:stretch>
            <a:fillRect/>
          </a:stretch>
        </p:blipFill>
        <p:spPr bwMode="auto">
          <a:xfrm rot="16200000">
            <a:off x="2057400" y="-1447800"/>
            <a:ext cx="5029200" cy="853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5715000"/>
            <a:ext cx="544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Euro Intervention Supplements (2006) 1 (Supplement A)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abic Typesetting" pitchFamily="66" charset="-78"/>
              </a:rPr>
              <a:t>Leaflet Repair - EDGE-TO-EDGE TECHNIQUE</a:t>
            </a:r>
            <a:endParaRPr lang="en-IN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1991-  </a:t>
            </a:r>
            <a:r>
              <a:rPr lang="en-IN" dirty="0">
                <a:solidFill>
                  <a:srgbClr val="FFFF00"/>
                </a:solidFill>
              </a:rPr>
              <a:t>Alfieri et </a:t>
            </a:r>
            <a:r>
              <a:rPr lang="en-IN" dirty="0" smtClean="0">
                <a:solidFill>
                  <a:srgbClr val="FFFF00"/>
                </a:solidFill>
              </a:rPr>
              <a:t>al - suturing </a:t>
            </a:r>
            <a:r>
              <a:rPr lang="en-IN" dirty="0">
                <a:solidFill>
                  <a:srgbClr val="FFFF00"/>
                </a:solidFill>
              </a:rPr>
              <a:t>leaflets together to reduce MR </a:t>
            </a:r>
            <a:r>
              <a:rPr lang="en-IN" dirty="0" smtClean="0">
                <a:solidFill>
                  <a:srgbClr val="FFFF00"/>
                </a:solidFill>
              </a:rPr>
              <a:t>in degenerative MR (edge-to-edge </a:t>
            </a:r>
            <a:r>
              <a:rPr lang="en-IN" dirty="0">
                <a:solidFill>
                  <a:srgbClr val="FFFF00"/>
                </a:solidFill>
              </a:rPr>
              <a:t>leaflet </a:t>
            </a:r>
            <a:r>
              <a:rPr lang="en-IN" dirty="0" smtClean="0">
                <a:solidFill>
                  <a:srgbClr val="FFFF00"/>
                </a:solidFill>
              </a:rPr>
              <a:t>repair)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Suturing anterior </a:t>
            </a:r>
            <a:r>
              <a:rPr lang="en-IN" dirty="0">
                <a:solidFill>
                  <a:srgbClr val="FFFF00"/>
                </a:solidFill>
              </a:rPr>
              <a:t>and posterior mitral leaflet edges </a:t>
            </a:r>
            <a:r>
              <a:rPr lang="en-IN" dirty="0" smtClean="0">
                <a:solidFill>
                  <a:srgbClr val="FFFF00"/>
                </a:solidFill>
              </a:rPr>
              <a:t>near their midpoints          double-orifice valve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429256" y="3929066"/>
            <a:ext cx="64294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RESTOR-MV TRIAL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significant </a:t>
            </a:r>
            <a:r>
              <a:rPr lang="en-IN" dirty="0">
                <a:solidFill>
                  <a:srgbClr val="FFFF00"/>
                </a:solidFill>
              </a:rPr>
              <a:t>sustained </a:t>
            </a:r>
            <a:r>
              <a:rPr lang="en-IN" dirty="0" smtClean="0">
                <a:solidFill>
                  <a:srgbClr val="FFFF00"/>
                </a:solidFill>
              </a:rPr>
              <a:t>reductions in </a:t>
            </a:r>
            <a:r>
              <a:rPr lang="en-IN" dirty="0">
                <a:solidFill>
                  <a:srgbClr val="FFFF00"/>
                </a:solidFill>
              </a:rPr>
              <a:t>LV chamber dimensions and </a:t>
            </a:r>
            <a:r>
              <a:rPr lang="en-IN" dirty="0" smtClean="0">
                <a:solidFill>
                  <a:srgbClr val="FFFF00"/>
                </a:solidFill>
              </a:rPr>
              <a:t>volume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Reduced MR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and </a:t>
            </a:r>
            <a:r>
              <a:rPr lang="en-IN" dirty="0">
                <a:solidFill>
                  <a:srgbClr val="FFFF00"/>
                </a:solidFill>
              </a:rPr>
              <a:t>improved </a:t>
            </a:r>
            <a:r>
              <a:rPr lang="en-IN" dirty="0" smtClean="0">
                <a:solidFill>
                  <a:srgbClr val="FFFF00"/>
                </a:solidFill>
              </a:rPr>
              <a:t>survival- </a:t>
            </a:r>
            <a:r>
              <a:rPr lang="en-IN" dirty="0">
                <a:solidFill>
                  <a:srgbClr val="FFFF00"/>
                </a:solidFill>
              </a:rPr>
              <a:t>compared with mitral </a:t>
            </a:r>
            <a:r>
              <a:rPr lang="en-IN" dirty="0" err="1">
                <a:solidFill>
                  <a:srgbClr val="FFFF00"/>
                </a:solidFill>
              </a:rPr>
              <a:t>annuloplasty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Chordal</a:t>
            </a:r>
            <a:r>
              <a:rPr lang="en-US" dirty="0" smtClean="0">
                <a:solidFill>
                  <a:srgbClr val="FFFF00"/>
                </a:solidFill>
              </a:rPr>
              <a:t> repair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MitraFlex</a:t>
            </a:r>
            <a:r>
              <a:rPr lang="en-US" b="1" dirty="0" smtClean="0">
                <a:solidFill>
                  <a:srgbClr val="FFFF00"/>
                </a:solidFill>
              </a:rPr>
              <a:t>™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MitraFlex</a:t>
            </a:r>
            <a:r>
              <a:rPr lang="en-US" dirty="0" smtClean="0">
                <a:solidFill>
                  <a:srgbClr val="FFFF00"/>
                </a:solidFill>
              </a:rPr>
              <a:t>™ is a mitral valve repair system designed for direct </a:t>
            </a:r>
            <a:r>
              <a:rPr lang="en-US" dirty="0" err="1" smtClean="0">
                <a:solidFill>
                  <a:srgbClr val="FFFF00"/>
                </a:solidFill>
              </a:rPr>
              <a:t>thorascopic</a:t>
            </a:r>
            <a:r>
              <a:rPr lang="en-US" dirty="0" smtClean="0">
                <a:solidFill>
                  <a:srgbClr val="FFFF00"/>
                </a:solidFill>
              </a:rPr>
              <a:t> approach through the apex of a beating heart. The </a:t>
            </a:r>
            <a:r>
              <a:rPr lang="en-US" dirty="0" err="1" smtClean="0">
                <a:solidFill>
                  <a:srgbClr val="FFFF00"/>
                </a:solidFill>
              </a:rPr>
              <a:t>MitraFlex</a:t>
            </a:r>
            <a:r>
              <a:rPr lang="en-US" dirty="0" smtClean="0">
                <a:solidFill>
                  <a:srgbClr val="FFFF00"/>
                </a:solidFill>
              </a:rPr>
              <a:t>™ system performs the following functions on a beating heart: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Stabilization and centering of the mitral valve leaflets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Automatic capturing and connection of the approximate midpoint of the leaflets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Implantation of an artificial </a:t>
            </a:r>
            <a:r>
              <a:rPr lang="en-US" dirty="0" err="1" smtClean="0">
                <a:solidFill>
                  <a:srgbClr val="FFFF00"/>
                </a:solidFill>
              </a:rPr>
              <a:t>cordae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tendonae</a:t>
            </a:r>
            <a:r>
              <a:rPr lang="en-US" dirty="0" smtClean="0">
                <a:solidFill>
                  <a:srgbClr val="FFFF00"/>
                </a:solidFill>
              </a:rPr>
              <a:t> that controls the movement of the valve leaflets and reduces the annulus thereby reducing or eliminating mitral valve regurgitation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Transcatheter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Chordal</a:t>
            </a:r>
            <a:r>
              <a:rPr lang="en-US" sz="1600" dirty="0" smtClean="0">
                <a:solidFill>
                  <a:srgbClr val="FFFF00"/>
                </a:solidFill>
              </a:rPr>
              <a:t> Implants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The </a:t>
            </a:r>
            <a:r>
              <a:rPr lang="en-US" sz="1600" dirty="0" err="1" smtClean="0">
                <a:solidFill>
                  <a:srgbClr val="FFFF00"/>
                </a:solidFill>
              </a:rPr>
              <a:t>MitraFlex</a:t>
            </a:r>
            <a:r>
              <a:rPr lang="en-US" sz="1600" dirty="0" smtClean="0">
                <a:solidFill>
                  <a:srgbClr val="FFFF00"/>
                </a:solidFill>
              </a:rPr>
              <a:t> device sheath (</a:t>
            </a:r>
            <a:r>
              <a:rPr lang="en-US" sz="1600" dirty="0" err="1" smtClean="0">
                <a:solidFill>
                  <a:srgbClr val="FFFF00"/>
                </a:solidFill>
              </a:rPr>
              <a:t>TransCardiac</a:t>
            </a:r>
            <a:r>
              <a:rPr lang="en-US" sz="1600" dirty="0" smtClean="0">
                <a:solidFill>
                  <a:srgbClr val="FFFF00"/>
                </a:solidFill>
              </a:rPr>
              <a:t> Therapeutics, Atlanta, Georgia) </a:t>
            </a:r>
            <a:r>
              <a:rPr lang="en-US" sz="1600" b="1" dirty="0" smtClean="0">
                <a:solidFill>
                  <a:srgbClr val="FFFF00"/>
                </a:solidFill>
              </a:rPr>
              <a:t>(top left), clip for leaflet </a:t>
            </a:r>
            <a:r>
              <a:rPr lang="en-US" sz="1600" b="1" dirty="0" err="1" smtClean="0">
                <a:solidFill>
                  <a:srgbClr val="FFFF00"/>
                </a:solidFill>
              </a:rPr>
              <a:t>plication</a:t>
            </a:r>
            <a:r>
              <a:rPr lang="en-US" sz="1600" b="1" dirty="0" smtClean="0">
                <a:solidFill>
                  <a:srgbClr val="FFFF00"/>
                </a:solidFill>
              </a:rPr>
              <a:t> (top middle), and artificial chord implantation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1600" b="1" dirty="0" smtClean="0">
                <a:solidFill>
                  <a:srgbClr val="FFFF00"/>
                </a:solidFill>
              </a:rPr>
              <a:t>(top right); the </a:t>
            </a:r>
            <a:r>
              <a:rPr lang="en-US" sz="1600" b="1" dirty="0" err="1" smtClean="0">
                <a:solidFill>
                  <a:srgbClr val="FFFF00"/>
                </a:solidFill>
              </a:rPr>
              <a:t>NeoChord</a:t>
            </a:r>
            <a:r>
              <a:rPr lang="en-US" sz="1600" b="1" dirty="0" smtClean="0">
                <a:solidFill>
                  <a:srgbClr val="FFFF00"/>
                </a:solidFill>
              </a:rPr>
              <a:t> device (</a:t>
            </a:r>
            <a:r>
              <a:rPr lang="en-US" sz="1600" b="1" dirty="0" err="1" smtClean="0">
                <a:solidFill>
                  <a:srgbClr val="FFFF00"/>
                </a:solidFill>
              </a:rPr>
              <a:t>Neochord</a:t>
            </a:r>
            <a:r>
              <a:rPr lang="en-US" sz="1600" b="1" dirty="0" smtClean="0">
                <a:solidFill>
                  <a:srgbClr val="FFFF00"/>
                </a:solidFill>
              </a:rPr>
              <a:t>, Inc., Minnetonka, Minnesota) implanted from a </a:t>
            </a:r>
            <a:r>
              <a:rPr lang="en-US" sz="1600" b="1" dirty="0" err="1" smtClean="0">
                <a:solidFill>
                  <a:srgbClr val="FFFF00"/>
                </a:solidFill>
              </a:rPr>
              <a:t>transapical</a:t>
            </a:r>
            <a:r>
              <a:rPr lang="en-US" sz="1600" b="1" dirty="0" smtClean="0">
                <a:solidFill>
                  <a:srgbClr val="FFFF00"/>
                </a:solidFill>
              </a:rPr>
              <a:t> approach (middle); the </a:t>
            </a:r>
            <a:r>
              <a:rPr lang="en-US" sz="1600" b="1" dirty="0" err="1" smtClean="0">
                <a:solidFill>
                  <a:srgbClr val="FFFF00"/>
                </a:solidFill>
              </a:rPr>
              <a:t>Babic</a:t>
            </a:r>
            <a:r>
              <a:rPr lang="en-US" sz="1600" b="1" dirty="0" smtClean="0">
                <a:solidFill>
                  <a:srgbClr val="FFFF00"/>
                </a:solidFill>
              </a:rPr>
              <a:t> device (bottom).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FF00"/>
                </a:solidFill>
              </a:rPr>
              <a:t>Percutaneous</a:t>
            </a:r>
            <a:r>
              <a:rPr lang="en-IN" dirty="0">
                <a:solidFill>
                  <a:srgbClr val="FFFF00"/>
                </a:solidFill>
              </a:rPr>
              <a:t> MV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early </a:t>
            </a:r>
            <a:r>
              <a:rPr lang="en-IN" dirty="0" smtClean="0">
                <a:solidFill>
                  <a:srgbClr val="FFFF00"/>
                </a:solidFill>
              </a:rPr>
              <a:t>stages</a:t>
            </a:r>
          </a:p>
          <a:p>
            <a:r>
              <a:rPr lang="en-IN" dirty="0">
                <a:solidFill>
                  <a:srgbClr val="FFFF00"/>
                </a:solidFill>
              </a:rPr>
              <a:t>Replacement devices for direct left </a:t>
            </a:r>
            <a:r>
              <a:rPr lang="en-IN" dirty="0" err="1">
                <a:solidFill>
                  <a:srgbClr val="FFFF00"/>
                </a:solidFill>
              </a:rPr>
              <a:t>atrial</a:t>
            </a:r>
            <a:r>
              <a:rPr lang="en-IN" dirty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antegrade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transseptal</a:t>
            </a:r>
            <a:r>
              <a:rPr lang="en-IN" dirty="0" smtClean="0">
                <a:solidFill>
                  <a:srgbClr val="FFFF00"/>
                </a:solidFill>
              </a:rPr>
              <a:t> and </a:t>
            </a:r>
            <a:r>
              <a:rPr lang="en-IN" dirty="0">
                <a:solidFill>
                  <a:srgbClr val="FFFF00"/>
                </a:solidFill>
              </a:rPr>
              <a:t>apical delivery 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being tested in bench </a:t>
            </a:r>
            <a:r>
              <a:rPr lang="en-IN" dirty="0" smtClean="0">
                <a:solidFill>
                  <a:srgbClr val="FFFF00"/>
                </a:solidFill>
              </a:rPr>
              <a:t>and pre-clinical </a:t>
            </a:r>
            <a:r>
              <a:rPr lang="en-IN" dirty="0">
                <a:solidFill>
                  <a:srgbClr val="FFFF00"/>
                </a:solidFill>
              </a:rPr>
              <a:t>models</a:t>
            </a: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small number of patients 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CURRENT GUIDELINES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3439319"/>
            <a:ext cx="8572560" cy="120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14546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Nishimura, RA et al.</a:t>
            </a:r>
          </a:p>
          <a:p>
            <a:r>
              <a:rPr lang="en-IN" b="1" dirty="0">
                <a:solidFill>
                  <a:srgbClr val="FFFF00"/>
                </a:solidFill>
              </a:rPr>
              <a:t>2014 AHA/ACC </a:t>
            </a:r>
            <a:r>
              <a:rPr lang="en-IN" b="1" dirty="0" err="1">
                <a:solidFill>
                  <a:srgbClr val="FFFF00"/>
                </a:solidFill>
              </a:rPr>
              <a:t>Valvular</a:t>
            </a:r>
            <a:r>
              <a:rPr lang="en-IN" b="1" dirty="0">
                <a:solidFill>
                  <a:srgbClr val="FFFF00"/>
                </a:solidFill>
              </a:rPr>
              <a:t> Heart Disease Guideline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>
                <a:solidFill>
                  <a:srgbClr val="FFFF00"/>
                </a:solidFill>
              </a:rPr>
              <a:t>The </a:t>
            </a:r>
            <a:r>
              <a:rPr lang="en-IN" dirty="0" err="1">
                <a:solidFill>
                  <a:srgbClr val="FFFF00"/>
                </a:solidFill>
              </a:rPr>
              <a:t>percutaneous</a:t>
            </a:r>
            <a:r>
              <a:rPr lang="en-IN" dirty="0">
                <a:solidFill>
                  <a:srgbClr val="FFFF00"/>
                </a:solidFill>
              </a:rPr>
              <a:t> mitral clip procedure may be considered </a:t>
            </a:r>
            <a:r>
              <a:rPr lang="en-IN" dirty="0" smtClean="0">
                <a:solidFill>
                  <a:srgbClr val="FFFF00"/>
                </a:solidFill>
              </a:rPr>
              <a:t>in patients </a:t>
            </a:r>
            <a:r>
              <a:rPr lang="en-IN" dirty="0">
                <a:solidFill>
                  <a:srgbClr val="FFFF00"/>
                </a:solidFill>
              </a:rPr>
              <a:t>with symptomatic severe secondary MR despite </a:t>
            </a:r>
            <a:r>
              <a:rPr lang="en-IN" dirty="0" smtClean="0">
                <a:solidFill>
                  <a:srgbClr val="FFFF00"/>
                </a:solidFill>
              </a:rPr>
              <a:t>optimal medical </a:t>
            </a:r>
            <a:r>
              <a:rPr lang="en-IN" dirty="0">
                <a:solidFill>
                  <a:srgbClr val="FFFF00"/>
                </a:solidFill>
              </a:rPr>
              <a:t>therapy (including CRT if indicated</a:t>
            </a:r>
            <a:r>
              <a:rPr lang="en-IN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who </a:t>
            </a:r>
            <a:r>
              <a:rPr lang="en-IN" dirty="0">
                <a:solidFill>
                  <a:srgbClr val="FFFF00"/>
                </a:solidFill>
              </a:rPr>
              <a:t>fulfil the </a:t>
            </a:r>
            <a:r>
              <a:rPr lang="en-IN" dirty="0" smtClean="0">
                <a:solidFill>
                  <a:srgbClr val="FFFF00"/>
                </a:solidFill>
              </a:rPr>
              <a:t>echo criteria </a:t>
            </a:r>
            <a:r>
              <a:rPr lang="en-IN" dirty="0">
                <a:solidFill>
                  <a:srgbClr val="FFFF00"/>
                </a:solidFill>
              </a:rPr>
              <a:t>of </a:t>
            </a:r>
            <a:r>
              <a:rPr lang="en-IN" dirty="0" smtClean="0">
                <a:solidFill>
                  <a:srgbClr val="FFFF00"/>
                </a:solidFill>
              </a:rPr>
              <a:t>eligibility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are judged inoperable or at high surgical </a:t>
            </a:r>
            <a:r>
              <a:rPr lang="en-IN" dirty="0" smtClean="0">
                <a:solidFill>
                  <a:srgbClr val="FFFF00"/>
                </a:solidFill>
              </a:rPr>
              <a:t>risk by </a:t>
            </a:r>
            <a:r>
              <a:rPr lang="en-IN" dirty="0">
                <a:solidFill>
                  <a:srgbClr val="FFFF00"/>
                </a:solidFill>
              </a:rPr>
              <a:t>a team of cardiologists and cardiac </a:t>
            </a:r>
            <a:r>
              <a:rPr lang="en-IN" dirty="0" smtClean="0">
                <a:solidFill>
                  <a:srgbClr val="FFFF00"/>
                </a:solidFill>
              </a:rPr>
              <a:t>surgeons and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who </a:t>
            </a:r>
            <a:r>
              <a:rPr lang="en-IN" dirty="0">
                <a:solidFill>
                  <a:srgbClr val="FFFF00"/>
                </a:solidFill>
              </a:rPr>
              <a:t>have </a:t>
            </a:r>
            <a:r>
              <a:rPr lang="en-IN" dirty="0" smtClean="0">
                <a:solidFill>
                  <a:srgbClr val="FFFF00"/>
                </a:solidFill>
              </a:rPr>
              <a:t>a life </a:t>
            </a:r>
            <a:r>
              <a:rPr lang="en-IN" dirty="0">
                <a:solidFill>
                  <a:srgbClr val="FFFF00"/>
                </a:solidFill>
              </a:rPr>
              <a:t>expectancy greater than 1 year </a:t>
            </a:r>
            <a:r>
              <a:rPr lang="en-IN" dirty="0">
                <a:solidFill>
                  <a:srgbClr val="FFC000"/>
                </a:solidFill>
              </a:rPr>
              <a:t>(recommendation class </a:t>
            </a:r>
            <a:r>
              <a:rPr lang="en-IN" dirty="0" err="1" smtClean="0">
                <a:solidFill>
                  <a:srgbClr val="FFC000"/>
                </a:solidFill>
              </a:rPr>
              <a:t>IIb,level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>
                <a:solidFill>
                  <a:srgbClr val="FFC000"/>
                </a:solidFill>
              </a:rPr>
              <a:t>of evidence C).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88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ESC 2012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CONCLUSION</a:t>
            </a:r>
            <a:endParaRPr lang="en-US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1600200"/>
            <a:ext cx="571504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different percutaneous methods are in their different phases of evolution with few already out of race due to unacceptable practical problems.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 the experience will grow, there will be improvement in both the design of the devices and the competence of the operators.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different techniques have to be used in combination to offer an effective and long lasting solution.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s://encrypted-tbn1.gstatic.com/images?q=tbn:ANd9GcS2nMeug9tjfcE6z-GNpFDoc__tXmi-jPLoHOC19bkSYs1JWUx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291464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THANK  YOU</a:t>
            </a:r>
            <a:endParaRPr lang="en-US" sz="6000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5937752" cy="49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452"/>
          <a:stretch>
            <a:fillRect/>
          </a:stretch>
        </p:blipFill>
        <p:spPr bwMode="auto">
          <a:xfrm>
            <a:off x="381000" y="14478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11865"/>
          <a:stretch>
            <a:fillRect/>
          </a:stretch>
        </p:blipFill>
        <p:spPr bwMode="auto">
          <a:xfrm>
            <a:off x="4648200" y="1447800"/>
            <a:ext cx="4257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mmcts.2009.004002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key exclusion criteria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– Recent myocardial infarction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– Any interventional or surgical procedure within 30 days of the index procedure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– Mitral valve orifice area &lt;4 cm2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– Renal insufficiency, </a:t>
            </a:r>
            <a:r>
              <a:rPr lang="en-US" dirty="0" err="1" smtClean="0">
                <a:solidFill>
                  <a:srgbClr val="FFFF00"/>
                </a:solidFill>
              </a:rPr>
              <a:t>endocarditis</a:t>
            </a:r>
            <a:r>
              <a:rPr lang="en-US" dirty="0" smtClean="0">
                <a:solidFill>
                  <a:srgbClr val="FFFF00"/>
                </a:solidFill>
              </a:rPr>
              <a:t>, rheumatic heart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mmcts.2009.004002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</TotalTime>
  <Words>1605</Words>
  <Application>Microsoft Office PowerPoint</Application>
  <PresentationFormat>On-screen Show (4:3)</PresentationFormat>
  <Paragraphs>202</Paragraphs>
  <Slides>68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PERCUTANEOUS MANAGEMENT OF MITRAL REGURGITATION</vt:lpstr>
      <vt:lpstr>INTRODUCTION</vt:lpstr>
      <vt:lpstr>INTRODUCTION</vt:lpstr>
      <vt:lpstr>CLASSIFICATION</vt:lpstr>
      <vt:lpstr>Slide 5</vt:lpstr>
      <vt:lpstr>Leaflet Repair - EDGE-TO-EDGE TECHNIQUE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EVEREST II Study Design</vt:lpstr>
      <vt:lpstr>OUTCOMES</vt:lpstr>
      <vt:lpstr>Slide 19</vt:lpstr>
      <vt:lpstr>Conclusions from EVEREST II 4 Year Follow up</vt:lpstr>
      <vt:lpstr>TRAMI (Transcatheter Mitral Valve Interventions) register - The German mitral register</vt:lpstr>
      <vt:lpstr>For whom is Mitra Clip Therapy?</vt:lpstr>
      <vt:lpstr>Slide 23</vt:lpstr>
      <vt:lpstr>INDIRECT ANNULOPLASTY        CS Approach (CS Reshaping)</vt:lpstr>
      <vt:lpstr>Slide 25</vt:lpstr>
      <vt:lpstr>Slide 26</vt:lpstr>
      <vt:lpstr>Slide 27</vt:lpstr>
      <vt:lpstr>        Carillon mitral contour system </vt:lpstr>
      <vt:lpstr>Carillon Device Patient Selection</vt:lpstr>
      <vt:lpstr>Conclusions of AMADEUS Trial </vt:lpstr>
      <vt:lpstr>Slide 31</vt:lpstr>
      <vt:lpstr>Conclusions of TITAN Trial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Direct Annuloplasty</vt:lpstr>
      <vt:lpstr>Slide 46</vt:lpstr>
      <vt:lpstr>Slide 47</vt:lpstr>
      <vt:lpstr>Slide 48</vt:lpstr>
      <vt:lpstr>Annuloplasty—Direct: Percutaneous Mechanical Cinching Approach</vt:lpstr>
      <vt:lpstr>Slide 50</vt:lpstr>
      <vt:lpstr>Slide 51</vt:lpstr>
      <vt:lpstr>Slide 52</vt:lpstr>
      <vt:lpstr>Slide 53</vt:lpstr>
      <vt:lpstr>Annuloplasty—Direct: Hybrid Approach</vt:lpstr>
      <vt:lpstr>Slide 55</vt:lpstr>
      <vt:lpstr>Ventricular remodeling</vt:lpstr>
      <vt:lpstr>Slide 57</vt:lpstr>
      <vt:lpstr> </vt:lpstr>
      <vt:lpstr>Slide 59</vt:lpstr>
      <vt:lpstr>RESTOR-MV TRIAL</vt:lpstr>
      <vt:lpstr>Chordal repair</vt:lpstr>
      <vt:lpstr>Slide 62</vt:lpstr>
      <vt:lpstr> Transcatheter Chordal Implants The MitraFlex device sheath (TransCardiac Therapeutics, Atlanta, Georgia) (top left), clip for leaflet plication (top middle), and artificial chord implantation (top right); the NeoChord device (Neochord, Inc., Minnetonka, Minnesota) implanted from a transapical approach (middle); the Babic device (bottom).</vt:lpstr>
      <vt:lpstr>Percutaneous MV Replacement</vt:lpstr>
      <vt:lpstr>CURRENT GUIDELINES</vt:lpstr>
      <vt:lpstr>Slide 66</vt:lpstr>
      <vt:lpstr>CONCLUSION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PERCUTANEOUS MANAGEMENT OF MITRAL REGURGITATION</dc:title>
  <dc:creator>vaio</dc:creator>
  <cp:lastModifiedBy>vaio</cp:lastModifiedBy>
  <cp:revision>86</cp:revision>
  <dcterms:created xsi:type="dcterms:W3CDTF">2014-10-05T06:55:15Z</dcterms:created>
  <dcterms:modified xsi:type="dcterms:W3CDTF">2014-11-06T02:24:48Z</dcterms:modified>
</cp:coreProperties>
</file>